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4" r:id="rId6"/>
    <p:sldId id="285" r:id="rId7"/>
    <p:sldId id="286" r:id="rId8"/>
    <p:sldId id="289" r:id="rId9"/>
    <p:sldId id="287" r:id="rId10"/>
    <p:sldId id="288"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19" autoAdjust="0"/>
  </p:normalViewPr>
  <p:slideViewPr>
    <p:cSldViewPr snapToGrid="0">
      <p:cViewPr>
        <p:scale>
          <a:sx n="66" d="100"/>
          <a:sy n="66" d="100"/>
        </p:scale>
        <p:origin x="-900" y="-25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alseth@outlook.com" userId="b21facb7c9bf258c" providerId="LiveId" clId="{1CC9098A-97A9-48EF-B8A9-50E66C166481}"/>
    <pc:docChg chg="modSld">
      <pc:chgData name="Hinalseth@outlook.com" userId="b21facb7c9bf258c" providerId="LiveId" clId="{1CC9098A-97A9-48EF-B8A9-50E66C166481}" dt="2022-01-28T23:43:42.582" v="13" actId="20577"/>
      <pc:docMkLst>
        <pc:docMk/>
      </pc:docMkLst>
      <pc:sldChg chg="modSp mod">
        <pc:chgData name="Hinalseth@outlook.com" userId="b21facb7c9bf258c" providerId="LiveId" clId="{1CC9098A-97A9-48EF-B8A9-50E66C166481}" dt="2022-01-28T23:43:42.582" v="13" actId="20577"/>
        <pc:sldMkLst>
          <pc:docMk/>
          <pc:sldMk cId="2111999879" sldId="284"/>
        </pc:sldMkLst>
        <pc:spChg chg="mod">
          <ac:chgData name="Hinalseth@outlook.com" userId="b21facb7c9bf258c" providerId="LiveId" clId="{1CC9098A-97A9-48EF-B8A9-50E66C166481}" dt="2022-01-28T23:43:42.582" v="13" actId="20577"/>
          <ac:spMkLst>
            <pc:docMk/>
            <pc:sldMk cId="2111999879" sldId="284"/>
            <ac:spMk id="3" creationId="{7703B919-5064-479B-B8C3-B53F34EFD3B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2/10/2023</a:t>
            </a:fld>
            <a:endParaRPr lang="en-US"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pPr/>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2/10/2023</a:t>
            </a:fld>
            <a:endParaRPr lang="en-US"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2/10/2023</a:t>
            </a:fld>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2/10/2023</a:t>
            </a:fld>
            <a:endParaRPr lang="en-US"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pPr/>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pPr/>
              <a:t>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2/10/2023</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2/10/2023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2/10/2023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hyperlink" Target="https://creativecommons.org/licenses/by-nc/3.0/" TargetMode="External"/><Relationship Id="rId4" Type="http://schemas.openxmlformats.org/officeDocument/2006/relationships/hyperlink" Target="http://pngimg.com/download/80195"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xmlns=""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smtClean="0">
                <a:solidFill>
                  <a:schemeClr val="tx1"/>
                </a:solidFill>
              </a:rPr>
              <a:t>Car </a:t>
            </a:r>
            <a:r>
              <a:rPr lang="en-US" dirty="0">
                <a:solidFill>
                  <a:schemeClr val="tx1"/>
                </a:solidFill>
              </a:rPr>
              <a:t>Price Prediction</a:t>
            </a:r>
          </a:p>
        </p:txBody>
      </p:sp>
      <p:sp>
        <p:nvSpPr>
          <p:cNvPr id="3" name="Subtitle 2">
            <a:extLst>
              <a:ext uri="{FF2B5EF4-FFF2-40B4-BE49-F238E27FC236}">
                <a16:creationId xmlns:a16="http://schemas.microsoft.com/office/drawing/2014/main" xmlns="" id="{07730D41-D3A4-4CFC-91DC-62E6A5AE503B}"/>
              </a:ext>
            </a:extLst>
          </p:cNvPr>
          <p:cNvSpPr>
            <a:spLocks noGrp="1"/>
          </p:cNvSpPr>
          <p:nvPr>
            <p:ph type="subTitle" idx="1"/>
          </p:nvPr>
        </p:nvSpPr>
        <p:spPr>
          <a:xfrm>
            <a:off x="8109236" y="4739780"/>
            <a:ext cx="3511233" cy="1147054"/>
          </a:xfrm>
        </p:spPr>
        <p:txBody>
          <a:bodyPr anchor="t">
            <a:normAutofit lnSpcReduction="10000"/>
          </a:bodyPr>
          <a:lstStyle/>
          <a:p>
            <a:r>
              <a:rPr lang="en-US" sz="2800" dirty="0" err="1" smtClean="0"/>
              <a:t>Arpita</a:t>
            </a:r>
            <a:r>
              <a:rPr lang="en-US" sz="2800" dirty="0" smtClean="0"/>
              <a:t> </a:t>
            </a:r>
            <a:r>
              <a:rPr lang="en-US" sz="2800" dirty="0" err="1" smtClean="0"/>
              <a:t>Rai</a:t>
            </a:r>
            <a:endParaRPr lang="en-US" sz="2800" dirty="0" smtClean="0"/>
          </a:p>
          <a:p>
            <a:r>
              <a:rPr lang="en-US" sz="2800" dirty="0" smtClean="0"/>
              <a:t>Int_33</a:t>
            </a:r>
            <a:endParaRPr lang="en-US" sz="2800" dirty="0"/>
          </a:p>
        </p:txBody>
      </p:sp>
      <p:pic>
        <p:nvPicPr>
          <p:cNvPr id="5" name="Picture 4">
            <a:extLst>
              <a:ext uri="{FF2B5EF4-FFF2-40B4-BE49-F238E27FC236}">
                <a16:creationId xmlns:a16="http://schemas.microsoft.com/office/drawing/2014/main" xmlns="" id="{46FD3043-02B3-4F91-A2CB-FF01D76F3FD5}"/>
              </a:ext>
            </a:extLst>
          </p:cNvPr>
          <p:cNvPicPr>
            <a:picLocks noChangeAspect="1"/>
          </p:cNvPicPr>
          <p:nvPr/>
        </p:nvPicPr>
        <p:blipFill>
          <a:blip r:embed="rId3">
            <a:extLst>
              <a:ext uri="{837473B0-CC2E-450A-ABE3-18F120FF3D39}">
                <a1611:picAttrSrcUrl xmlns:a1611="http://schemas.microsoft.com/office/drawing/2016/11/main" xmlns="" r:id="rId4"/>
              </a:ext>
            </a:extLst>
          </a:blip>
          <a:srcRect l="15632" r="15632"/>
          <a:stretch/>
        </p:blipFill>
        <p:spPr>
          <a:xfrm>
            <a:off x="19" y="-72561"/>
            <a:ext cx="7968323" cy="6857990"/>
          </a:xfrm>
          <a:prstGeom prst="rect">
            <a:avLst/>
          </a:prstGeom>
        </p:spPr>
      </p:pic>
      <p:sp>
        <p:nvSpPr>
          <p:cNvPr id="32" name="Rectangle 31">
            <a:extLst>
              <a:ext uri="{FF2B5EF4-FFF2-40B4-BE49-F238E27FC236}">
                <a16:creationId xmlns:a16="http://schemas.microsoft.com/office/drawing/2014/main" xmlns=""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xmlns="" id="{B9F3434B-C3CB-419F-AACA-752030B26010}"/>
              </a:ext>
            </a:extLst>
          </p:cNvPr>
          <p:cNvSpPr txBox="1"/>
          <p:nvPr/>
        </p:nvSpPr>
        <p:spPr>
          <a:xfrm>
            <a:off x="20" y="6858000"/>
            <a:ext cx="7537685" cy="230832"/>
          </a:xfrm>
          <a:prstGeom prst="rect">
            <a:avLst/>
          </a:prstGeom>
          <a:noFill/>
        </p:spPr>
        <p:txBody>
          <a:bodyPr wrap="square" rtlCol="0">
            <a:spAutoFit/>
          </a:bodyPr>
          <a:lstStyle/>
          <a:p>
            <a:r>
              <a:rPr lang="en-IN" sz="900">
                <a:hlinkClick r:id="rId4" tooltip="http://pngimg.com/download/80195"/>
              </a:rPr>
              <a:t>This Photo</a:t>
            </a:r>
            <a:r>
              <a:rPr lang="en-IN" sz="900"/>
              <a:t> by Unknown Author is licensed under </a:t>
            </a:r>
            <a:r>
              <a:rPr lang="en-IN" sz="900">
                <a:hlinkClick r:id="rId5" tooltip="https://creativecommons.org/licenses/by-nc/3.0/"/>
              </a:rPr>
              <a:t>CC BY-NC</a:t>
            </a:r>
            <a:endParaRPr lang="en-IN" sz="900"/>
          </a:p>
        </p:txBody>
      </p:sp>
      <p:pic>
        <p:nvPicPr>
          <p:cNvPr id="9" name="Picture 8">
            <a:extLst>
              <a:ext uri="{FF2B5EF4-FFF2-40B4-BE49-F238E27FC236}">
                <a16:creationId xmlns:a16="http://schemas.microsoft.com/office/drawing/2014/main" xmlns="" id="{2C4E8B6F-9833-488E-A30C-53E487EADA87}"/>
              </a:ext>
            </a:extLst>
          </p:cNvPr>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5470017" y="-107471"/>
            <a:ext cx="2929890" cy="2133600"/>
          </a:xfrm>
          <a:prstGeom prst="rect">
            <a:avLst/>
          </a:prstGeom>
          <a:noFill/>
          <a:ln>
            <a:noFill/>
          </a:ln>
        </p:spPr>
      </p:pic>
    </p:spTree>
    <p:extLst>
      <p:ext uri="{BB962C8B-B14F-4D97-AF65-F5344CB8AC3E}">
        <p14:creationId xmlns:p14="http://schemas.microsoft.com/office/powerpoint/2010/main" xmlns=""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E84823-8B33-423D-AE0C-6D3FD6879DD4}"/>
              </a:ext>
            </a:extLst>
          </p:cNvPr>
          <p:cNvSpPr>
            <a:spLocks noGrp="1"/>
          </p:cNvSpPr>
          <p:nvPr>
            <p:ph type="title"/>
          </p:nvPr>
        </p:nvSpPr>
        <p:spPr/>
        <p:txBody>
          <a:bodyPr>
            <a:normAutofit fontScale="90000"/>
          </a:bodyPr>
          <a:lstStyle/>
          <a:p>
            <a:pPr algn="ctr"/>
            <a:r>
              <a:rPr lang="en-IN" dirty="0"/>
              <a:t>Bar graph</a:t>
            </a:r>
            <a:br>
              <a:rPr lang="en-IN" dirty="0"/>
            </a:br>
            <a:r>
              <a:rPr lang="en-IN" dirty="0"/>
              <a:t/>
            </a:r>
            <a:br>
              <a:rPr lang="en-IN" dirty="0"/>
            </a:br>
            <a:endParaRPr lang="en-IN" dirty="0"/>
          </a:p>
        </p:txBody>
      </p:sp>
      <p:sp>
        <p:nvSpPr>
          <p:cNvPr id="3" name="Content Placeholder 2">
            <a:extLst>
              <a:ext uri="{FF2B5EF4-FFF2-40B4-BE49-F238E27FC236}">
                <a16:creationId xmlns:a16="http://schemas.microsoft.com/office/drawing/2014/main" xmlns="" id="{37243E3F-B665-4CA3-8D37-2BA89C065ED9}"/>
              </a:ext>
            </a:extLst>
          </p:cNvPr>
          <p:cNvSpPr>
            <a:spLocks noGrp="1"/>
          </p:cNvSpPr>
          <p:nvPr>
            <p:ph idx="1"/>
          </p:nvPr>
        </p:nvSpPr>
        <p:spPr>
          <a:xfrm>
            <a:off x="581192" y="3907971"/>
            <a:ext cx="11029615" cy="3634486"/>
          </a:xfrm>
        </p:spPr>
        <p:txBody>
          <a:bodyPr/>
          <a:lstStyle/>
          <a:p>
            <a:r>
              <a:rPr lang="en-US" b="0" i="0" dirty="0">
                <a:solidFill>
                  <a:srgbClr val="000000"/>
                </a:solidFill>
                <a:effectLst/>
                <a:latin typeface="Helvetica Neue"/>
              </a:rPr>
              <a:t>Since </a:t>
            </a:r>
            <a:r>
              <a:rPr lang="en-US" b="0" i="0" dirty="0" smtClean="0">
                <a:solidFill>
                  <a:srgbClr val="000000"/>
                </a:solidFill>
                <a:effectLst/>
                <a:latin typeface="Helvetica Neue"/>
              </a:rPr>
              <a:t>Brands, </a:t>
            </a:r>
            <a:r>
              <a:rPr lang="en-US" b="0" i="0" dirty="0">
                <a:solidFill>
                  <a:srgbClr val="000000"/>
                </a:solidFill>
                <a:effectLst/>
                <a:latin typeface="Helvetica Neue"/>
              </a:rPr>
              <a:t>Driven Kilometers &amp; </a:t>
            </a:r>
            <a:r>
              <a:rPr lang="en-US" b="0" i="0" dirty="0" err="1" smtClean="0">
                <a:solidFill>
                  <a:srgbClr val="000000"/>
                </a:solidFill>
                <a:effectLst/>
                <a:latin typeface="Helvetica Neue"/>
              </a:rPr>
              <a:t>Yearhave</a:t>
            </a:r>
            <a:r>
              <a:rPr lang="en-US" b="0" i="0" dirty="0" smtClean="0">
                <a:solidFill>
                  <a:srgbClr val="000000"/>
                </a:solidFill>
                <a:effectLst/>
                <a:latin typeface="Helvetica Neue"/>
              </a:rPr>
              <a:t> </a:t>
            </a:r>
            <a:r>
              <a:rPr lang="en-US" b="0" i="0" dirty="0">
                <a:solidFill>
                  <a:srgbClr val="000000"/>
                </a:solidFill>
                <a:effectLst/>
                <a:latin typeface="Helvetica Neue"/>
              </a:rPr>
              <a:t>a wide range of values in them, we will not perform bivariate analysis for them as they will not give us any specific details. Now by plotting graph of Fuel type, Transmission and Owner against Price, we conclude that Car that uses Diesel, have automatic Transmission and Has only 1 owner is more likely to have a high price.</a:t>
            </a:r>
            <a:endParaRPr lang="en-IN" dirty="0"/>
          </a:p>
        </p:txBody>
      </p:sp>
      <p:pic>
        <p:nvPicPr>
          <p:cNvPr id="6" name="Picture 5" descr="col.png"/>
          <p:cNvPicPr/>
          <p:nvPr/>
        </p:nvPicPr>
        <p:blipFill>
          <a:blip r:embed="rId2"/>
          <a:stretch>
            <a:fillRect/>
          </a:stretch>
        </p:blipFill>
        <p:spPr>
          <a:xfrm>
            <a:off x="1451428" y="1582057"/>
            <a:ext cx="9608457" cy="3309257"/>
          </a:xfrm>
          <a:prstGeom prst="rect">
            <a:avLst/>
          </a:prstGeom>
        </p:spPr>
      </p:pic>
    </p:spTree>
    <p:extLst>
      <p:ext uri="{BB962C8B-B14F-4D97-AF65-F5344CB8AC3E}">
        <p14:creationId xmlns:p14="http://schemas.microsoft.com/office/powerpoint/2010/main" xmlns="" val="386389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7BBB9-CA5A-43EF-BF61-93E8D34CACA5}"/>
              </a:ext>
            </a:extLst>
          </p:cNvPr>
          <p:cNvSpPr>
            <a:spLocks noGrp="1"/>
          </p:cNvSpPr>
          <p:nvPr>
            <p:ph type="title"/>
          </p:nvPr>
        </p:nvSpPr>
        <p:spPr/>
        <p:txBody>
          <a:bodyPr/>
          <a:lstStyle/>
          <a:p>
            <a:pPr algn="ctr"/>
            <a:r>
              <a:rPr lang="en-IN" dirty="0"/>
              <a:t>Scatter plot</a:t>
            </a:r>
          </a:p>
        </p:txBody>
      </p:sp>
      <p:sp>
        <p:nvSpPr>
          <p:cNvPr id="6" name="TextBox 5">
            <a:extLst>
              <a:ext uri="{FF2B5EF4-FFF2-40B4-BE49-F238E27FC236}">
                <a16:creationId xmlns:a16="http://schemas.microsoft.com/office/drawing/2014/main" xmlns="" id="{EA3AF2B6-5356-48BC-A3D0-25726C4E3B3E}"/>
              </a:ext>
            </a:extLst>
          </p:cNvPr>
          <p:cNvSpPr txBox="1"/>
          <p:nvPr/>
        </p:nvSpPr>
        <p:spPr>
          <a:xfrm>
            <a:off x="1364343" y="5968459"/>
            <a:ext cx="9564914" cy="646331"/>
          </a:xfrm>
          <a:prstGeom prst="rect">
            <a:avLst/>
          </a:prstGeom>
          <a:noFill/>
        </p:spPr>
        <p:txBody>
          <a:bodyPr wrap="square" rtlCol="0">
            <a:spAutoFit/>
          </a:bodyPr>
          <a:lstStyle/>
          <a:p>
            <a:pPr algn="ctr"/>
            <a:r>
              <a:rPr lang="en-US" b="0" i="0" dirty="0">
                <a:solidFill>
                  <a:srgbClr val="000000"/>
                </a:solidFill>
                <a:effectLst/>
                <a:latin typeface="Helvetica Neue"/>
              </a:rPr>
              <a:t>Just like bar graph, we can see that Price range is likely to be high for cars using Diesel as fuel, or having Automatic Transmission or is owned by only 1 Owner.</a:t>
            </a:r>
            <a:endParaRPr lang="en-IN" dirty="0"/>
          </a:p>
        </p:txBody>
      </p:sp>
      <p:pic>
        <p:nvPicPr>
          <p:cNvPr id="8" name="Content Placeholder 7" descr="col.png"/>
          <p:cNvPicPr>
            <a:picLocks noGrp="1"/>
          </p:cNvPicPr>
          <p:nvPr>
            <p:ph idx="1"/>
          </p:nvPr>
        </p:nvPicPr>
        <p:blipFill>
          <a:blip r:embed="rId2"/>
          <a:stretch>
            <a:fillRect/>
          </a:stretch>
        </p:blipFill>
        <p:spPr>
          <a:xfrm>
            <a:off x="1359455" y="2094820"/>
            <a:ext cx="9444061" cy="3633787"/>
          </a:xfrm>
          <a:prstGeom prst="rect">
            <a:avLst/>
          </a:prstGeom>
        </p:spPr>
      </p:pic>
    </p:spTree>
    <p:extLst>
      <p:ext uri="{BB962C8B-B14F-4D97-AF65-F5344CB8AC3E}">
        <p14:creationId xmlns:p14="http://schemas.microsoft.com/office/powerpoint/2010/main" xmlns="" val="279333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0147CF-31A3-4C30-B949-B1B34E8E6262}"/>
              </a:ext>
            </a:extLst>
          </p:cNvPr>
          <p:cNvSpPr>
            <a:spLocks noGrp="1"/>
          </p:cNvSpPr>
          <p:nvPr>
            <p:ph type="title"/>
          </p:nvPr>
        </p:nvSpPr>
        <p:spPr>
          <a:xfrm>
            <a:off x="421535" y="1021470"/>
            <a:ext cx="11029616" cy="1188720"/>
          </a:xfrm>
        </p:spPr>
        <p:txBody>
          <a:bodyPr>
            <a:normAutofit fontScale="90000"/>
          </a:bodyPr>
          <a:lstStyle/>
          <a:p>
            <a:pPr algn="ctr"/>
            <a:r>
              <a:rPr lang="en-IN" dirty="0"/>
              <a:t/>
            </a:r>
            <a:br>
              <a:rPr lang="en-IN" dirty="0"/>
            </a:br>
            <a:r>
              <a:rPr lang="en-IN" dirty="0"/>
              <a:t/>
            </a:r>
            <a:br>
              <a:rPr lang="en-IN" dirty="0"/>
            </a:br>
            <a:r>
              <a:rPr lang="en-IN" dirty="0"/>
              <a:t>Heatmap</a:t>
            </a:r>
            <a:br>
              <a:rPr lang="en-IN" dirty="0"/>
            </a:br>
            <a:r>
              <a:rPr lang="en-IN" dirty="0"/>
              <a:t/>
            </a:r>
            <a:br>
              <a:rPr lang="en-IN" dirty="0"/>
            </a:br>
            <a:endParaRPr lang="en-IN" dirty="0"/>
          </a:p>
        </p:txBody>
      </p:sp>
      <p:sp>
        <p:nvSpPr>
          <p:cNvPr id="6" name="TextBox 5">
            <a:extLst>
              <a:ext uri="{FF2B5EF4-FFF2-40B4-BE49-F238E27FC236}">
                <a16:creationId xmlns:a16="http://schemas.microsoft.com/office/drawing/2014/main" xmlns="" id="{2F603938-72C1-47D8-84F2-48209E021342}"/>
              </a:ext>
            </a:extLst>
          </p:cNvPr>
          <p:cNvSpPr txBox="1"/>
          <p:nvPr/>
        </p:nvSpPr>
        <p:spPr>
          <a:xfrm>
            <a:off x="1052596" y="5836530"/>
            <a:ext cx="10086808" cy="369332"/>
          </a:xfrm>
          <a:prstGeom prst="rect">
            <a:avLst/>
          </a:prstGeom>
          <a:noFill/>
        </p:spPr>
        <p:txBody>
          <a:bodyPr wrap="square" rtlCol="0">
            <a:spAutoFit/>
          </a:bodyPr>
          <a:lstStyle/>
          <a:p>
            <a:pPr algn="ctr"/>
            <a:r>
              <a:rPr lang="en-IN" dirty="0"/>
              <a:t>Heatmap suggests that there is no multi-collinearity in  the dataset.</a:t>
            </a:r>
          </a:p>
        </p:txBody>
      </p:sp>
      <p:pic>
        <p:nvPicPr>
          <p:cNvPr id="8" name="Content Placeholder 7" descr="col.png"/>
          <p:cNvPicPr>
            <a:picLocks noGrp="1"/>
          </p:cNvPicPr>
          <p:nvPr>
            <p:ph idx="1"/>
          </p:nvPr>
        </p:nvPicPr>
        <p:blipFill>
          <a:blip r:embed="rId2"/>
          <a:stretch>
            <a:fillRect/>
          </a:stretch>
        </p:blipFill>
        <p:spPr>
          <a:xfrm>
            <a:off x="3086067" y="1790020"/>
            <a:ext cx="5990838" cy="3633787"/>
          </a:xfrm>
          <a:prstGeom prst="rect">
            <a:avLst/>
          </a:prstGeom>
        </p:spPr>
      </p:pic>
    </p:spTree>
    <p:extLst>
      <p:ext uri="{BB962C8B-B14F-4D97-AF65-F5344CB8AC3E}">
        <p14:creationId xmlns:p14="http://schemas.microsoft.com/office/powerpoint/2010/main" xmlns="" val="3811937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0323D3-916D-4FCB-ABF1-31B153810FBD}"/>
              </a:ext>
            </a:extLst>
          </p:cNvPr>
          <p:cNvSpPr>
            <a:spLocks noGrp="1"/>
          </p:cNvSpPr>
          <p:nvPr>
            <p:ph type="title"/>
          </p:nvPr>
        </p:nvSpPr>
        <p:spPr/>
        <p:txBody>
          <a:bodyPr/>
          <a:lstStyle/>
          <a:p>
            <a:pPr algn="ctr"/>
            <a:r>
              <a:rPr lang="en-IN" dirty="0"/>
              <a:t>Model building</a:t>
            </a:r>
            <a:br>
              <a:rPr lang="en-IN" dirty="0"/>
            </a:br>
            <a:endParaRPr lang="en-IN" dirty="0"/>
          </a:p>
        </p:txBody>
      </p:sp>
      <p:sp>
        <p:nvSpPr>
          <p:cNvPr id="3" name="Content Placeholder 2">
            <a:extLst>
              <a:ext uri="{FF2B5EF4-FFF2-40B4-BE49-F238E27FC236}">
                <a16:creationId xmlns:a16="http://schemas.microsoft.com/office/drawing/2014/main" xmlns="" id="{E1770B60-B97C-45B0-9EDF-2C9805232819}"/>
              </a:ext>
            </a:extLst>
          </p:cNvPr>
          <p:cNvSpPr>
            <a:spLocks noGrp="1"/>
          </p:cNvSpPr>
          <p:nvPr>
            <p:ph idx="1"/>
          </p:nvPr>
        </p:nvSpPr>
        <p:spPr/>
        <p:txBody>
          <a:bodyPr>
            <a:normAutofit/>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models used training and testing datasets are as followed</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SGD Regressor</a:t>
            </a:r>
          </a:p>
          <a:p>
            <a:pPr marL="342900" lvl="0" indent="-342900">
              <a:lnSpc>
                <a:spcPct val="107000"/>
              </a:lnSpc>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KNeighbors</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Decision Tree Regressor</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Random Forest Regressor</a:t>
            </a:r>
          </a:p>
          <a:p>
            <a:r>
              <a:rPr lang="en-IN" dirty="0"/>
              <a:t>Only Decision Tree Regressor and Random Forest Regressor are performing well and giving accuracy of </a:t>
            </a:r>
            <a:r>
              <a:rPr lang="en-IN" dirty="0" smtClean="0"/>
              <a:t>67.8 </a:t>
            </a:r>
            <a:r>
              <a:rPr lang="en-IN" dirty="0"/>
              <a:t>% and </a:t>
            </a:r>
            <a:r>
              <a:rPr lang="en-IN" dirty="0" smtClean="0"/>
              <a:t>78.8% </a:t>
            </a:r>
            <a:r>
              <a:rPr lang="en-IN" dirty="0"/>
              <a:t>, respectively.</a:t>
            </a:r>
          </a:p>
        </p:txBody>
      </p:sp>
    </p:spTree>
    <p:extLst>
      <p:ext uri="{BB962C8B-B14F-4D97-AF65-F5344CB8AC3E}">
        <p14:creationId xmlns:p14="http://schemas.microsoft.com/office/powerpoint/2010/main" xmlns="" val="249164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png"/>
          <p:cNvPicPr/>
          <p:nvPr/>
        </p:nvPicPr>
        <p:blipFill>
          <a:blip r:embed="rId2"/>
          <a:stretch>
            <a:fillRect/>
          </a:stretch>
        </p:blipFill>
        <p:spPr>
          <a:xfrm>
            <a:off x="1582057" y="1030514"/>
            <a:ext cx="9710057" cy="2322286"/>
          </a:xfrm>
          <a:prstGeom prst="rect">
            <a:avLst/>
          </a:prstGeom>
        </p:spPr>
      </p:pic>
      <p:pic>
        <p:nvPicPr>
          <p:cNvPr id="5" name="Picture 4" descr="col.png"/>
          <p:cNvPicPr/>
          <p:nvPr/>
        </p:nvPicPr>
        <p:blipFill>
          <a:blip r:embed="rId3"/>
          <a:stretch>
            <a:fillRect/>
          </a:stretch>
        </p:blipFill>
        <p:spPr>
          <a:xfrm>
            <a:off x="1654629" y="3556000"/>
            <a:ext cx="9666514" cy="2438399"/>
          </a:xfrm>
          <a:prstGeom prst="rect">
            <a:avLst/>
          </a:prstGeom>
        </p:spPr>
      </p:pic>
    </p:spTree>
    <p:extLst>
      <p:ext uri="{BB962C8B-B14F-4D97-AF65-F5344CB8AC3E}">
        <p14:creationId xmlns:p14="http://schemas.microsoft.com/office/powerpoint/2010/main" xmlns="" val="165972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C40A8-AA11-4328-A9E5-B225E872C78D}"/>
              </a:ext>
            </a:extLst>
          </p:cNvPr>
          <p:cNvSpPr>
            <a:spLocks noGrp="1"/>
          </p:cNvSpPr>
          <p:nvPr>
            <p:ph type="title"/>
          </p:nvPr>
        </p:nvSpPr>
        <p:spPr/>
        <p:txBody>
          <a:bodyPr/>
          <a:lstStyle/>
          <a:p>
            <a:pPr algn="ctr"/>
            <a:r>
              <a:rPr lang="en-IN" dirty="0"/>
              <a:t>Cross validation score</a:t>
            </a:r>
            <a:br>
              <a:rPr lang="en-IN" dirty="0"/>
            </a:br>
            <a:endParaRPr lang="en-IN" dirty="0"/>
          </a:p>
        </p:txBody>
      </p:sp>
      <p:sp>
        <p:nvSpPr>
          <p:cNvPr id="6" name="TextBox 5">
            <a:extLst>
              <a:ext uri="{FF2B5EF4-FFF2-40B4-BE49-F238E27FC236}">
                <a16:creationId xmlns:a16="http://schemas.microsoft.com/office/drawing/2014/main" xmlns="" id="{F89669AC-8F39-4AF6-A285-CCEFF3EE2624}"/>
              </a:ext>
            </a:extLst>
          </p:cNvPr>
          <p:cNvSpPr txBox="1"/>
          <p:nvPr/>
        </p:nvSpPr>
        <p:spPr>
          <a:xfrm>
            <a:off x="2075543" y="5239657"/>
            <a:ext cx="8403771" cy="646331"/>
          </a:xfrm>
          <a:prstGeom prst="rect">
            <a:avLst/>
          </a:prstGeom>
          <a:noFill/>
        </p:spPr>
        <p:txBody>
          <a:bodyPr wrap="square" rtlCol="0">
            <a:spAutoFit/>
          </a:bodyPr>
          <a:lstStyle/>
          <a:p>
            <a:pPr algn="ctr"/>
            <a:r>
              <a:rPr lang="en-US" dirty="0"/>
              <a:t>After comparing r2_score and Cross validation score, we will select Random Forest Regressor for Hyper Parameter Tuning.</a:t>
            </a:r>
            <a:endParaRPr lang="en-IN" dirty="0"/>
          </a:p>
        </p:txBody>
      </p:sp>
      <p:pic>
        <p:nvPicPr>
          <p:cNvPr id="8" name="Content Placeholder 7" descr="col.png"/>
          <p:cNvPicPr>
            <a:picLocks noGrp="1" noChangeAspect="1"/>
          </p:cNvPicPr>
          <p:nvPr>
            <p:ph idx="1"/>
          </p:nvPr>
        </p:nvPicPr>
        <p:blipFill>
          <a:blip r:embed="rId2"/>
          <a:stretch>
            <a:fillRect/>
          </a:stretch>
        </p:blipFill>
        <p:spPr>
          <a:xfrm>
            <a:off x="486217" y="1727200"/>
            <a:ext cx="10515611" cy="3496341"/>
          </a:xfrm>
        </p:spPr>
      </p:pic>
    </p:spTree>
    <p:extLst>
      <p:ext uri="{BB962C8B-B14F-4D97-AF65-F5344CB8AC3E}">
        <p14:creationId xmlns:p14="http://schemas.microsoft.com/office/powerpoint/2010/main" xmlns="" val="44438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127CC-A3E2-41F7-8726-0BDC9F958DA2}"/>
              </a:ext>
            </a:extLst>
          </p:cNvPr>
          <p:cNvSpPr>
            <a:spLocks noGrp="1"/>
          </p:cNvSpPr>
          <p:nvPr>
            <p:ph type="title"/>
          </p:nvPr>
        </p:nvSpPr>
        <p:spPr>
          <a:xfrm>
            <a:off x="631991" y="992442"/>
            <a:ext cx="11029616" cy="1188720"/>
          </a:xfrm>
        </p:spPr>
        <p:txBody>
          <a:bodyPr/>
          <a:lstStyle/>
          <a:p>
            <a:pPr algn="ctr"/>
            <a:r>
              <a:rPr lang="en-IN" dirty="0"/>
              <a:t>Hyper parameter tuning</a:t>
            </a:r>
            <a:br>
              <a:rPr lang="en-IN" dirty="0"/>
            </a:br>
            <a:endParaRPr lang="en-IN" dirty="0"/>
          </a:p>
        </p:txBody>
      </p:sp>
      <p:pic>
        <p:nvPicPr>
          <p:cNvPr id="5" name="Content Placeholder 4">
            <a:extLst>
              <a:ext uri="{FF2B5EF4-FFF2-40B4-BE49-F238E27FC236}">
                <a16:creationId xmlns:a16="http://schemas.microsoft.com/office/drawing/2014/main" xmlns="" id="{6C3E161B-5437-4987-A8A6-89B5C2F042AF}"/>
              </a:ext>
            </a:extLst>
          </p:cNvPr>
          <p:cNvPicPr>
            <a:picLocks noGrp="1" noChangeAspect="1"/>
          </p:cNvPicPr>
          <p:nvPr>
            <p:ph idx="1"/>
          </p:nvPr>
        </p:nvPicPr>
        <p:blipFill>
          <a:blip r:embed="rId2"/>
          <a:stretch>
            <a:fillRect/>
          </a:stretch>
        </p:blipFill>
        <p:spPr>
          <a:xfrm>
            <a:off x="870857" y="2598057"/>
            <a:ext cx="10551885" cy="3149600"/>
          </a:xfrm>
        </p:spPr>
      </p:pic>
    </p:spTree>
    <p:extLst>
      <p:ext uri="{BB962C8B-B14F-4D97-AF65-F5344CB8AC3E}">
        <p14:creationId xmlns:p14="http://schemas.microsoft.com/office/powerpoint/2010/main" xmlns="" val="204781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10D89-129B-44DF-909A-497B71A2B8C3}"/>
              </a:ext>
            </a:extLst>
          </p:cNvPr>
          <p:cNvSpPr>
            <a:spLocks noGrp="1"/>
          </p:cNvSpPr>
          <p:nvPr>
            <p:ph type="title"/>
          </p:nvPr>
        </p:nvSpPr>
        <p:spPr/>
        <p:txBody>
          <a:bodyPr/>
          <a:lstStyle/>
          <a:p>
            <a:pPr algn="ctr"/>
            <a:r>
              <a:rPr lang="en-IN" dirty="0"/>
              <a:t>Final model</a:t>
            </a:r>
            <a:br>
              <a:rPr lang="en-IN" dirty="0"/>
            </a:br>
            <a:endParaRPr lang="en-IN" dirty="0"/>
          </a:p>
        </p:txBody>
      </p:sp>
      <p:sp>
        <p:nvSpPr>
          <p:cNvPr id="6" name="TextBox 5">
            <a:extLst>
              <a:ext uri="{FF2B5EF4-FFF2-40B4-BE49-F238E27FC236}">
                <a16:creationId xmlns:a16="http://schemas.microsoft.com/office/drawing/2014/main" xmlns="" id="{1140A255-BA58-44E5-A205-9614C51F3009}"/>
              </a:ext>
            </a:extLst>
          </p:cNvPr>
          <p:cNvSpPr txBox="1"/>
          <p:nvPr/>
        </p:nvSpPr>
        <p:spPr>
          <a:xfrm>
            <a:off x="798286" y="5747657"/>
            <a:ext cx="10624457" cy="646331"/>
          </a:xfrm>
          <a:prstGeom prst="rect">
            <a:avLst/>
          </a:prstGeom>
          <a:noFill/>
        </p:spPr>
        <p:txBody>
          <a:bodyPr wrap="square" rtlCol="0">
            <a:spAutoFit/>
          </a:bodyPr>
          <a:lstStyle/>
          <a:p>
            <a:pPr algn="ctr"/>
            <a:r>
              <a:rPr lang="en-US" dirty="0" smtClean="0"/>
              <a:t>The accuracy of Model </a:t>
            </a:r>
            <a:r>
              <a:rPr lang="en-US" dirty="0" smtClean="0"/>
              <a:t>‘</a:t>
            </a:r>
            <a:r>
              <a:rPr lang="en-US" dirty="0" err="1" smtClean="0"/>
              <a:t>CarPrice</a:t>
            </a:r>
            <a:r>
              <a:rPr lang="en-US" dirty="0" smtClean="0"/>
              <a:t>' </a:t>
            </a:r>
            <a:r>
              <a:rPr lang="en-US" dirty="0" smtClean="0"/>
              <a:t>(Random Forest </a:t>
            </a:r>
            <a:r>
              <a:rPr lang="en-US" dirty="0" err="1" smtClean="0"/>
              <a:t>Regressor</a:t>
            </a:r>
            <a:r>
              <a:rPr lang="en-US" dirty="0" smtClean="0"/>
              <a:t>) after applying Hyper Tuned Parameters is found to be 75.61% and the score is 0.99 which is quite good.</a:t>
            </a:r>
            <a:endParaRPr lang="en-IN" dirty="0"/>
          </a:p>
        </p:txBody>
      </p:sp>
      <p:pic>
        <p:nvPicPr>
          <p:cNvPr id="8" name="Content Placeholder 7" descr="col.png"/>
          <p:cNvPicPr>
            <a:picLocks noGrp="1" noChangeAspect="1"/>
          </p:cNvPicPr>
          <p:nvPr>
            <p:ph idx="1"/>
          </p:nvPr>
        </p:nvPicPr>
        <p:blipFill>
          <a:blip r:embed="rId2"/>
          <a:stretch>
            <a:fillRect/>
          </a:stretch>
        </p:blipFill>
        <p:spPr>
          <a:xfrm>
            <a:off x="148745" y="2017899"/>
            <a:ext cx="12043255" cy="2915735"/>
          </a:xfrm>
        </p:spPr>
      </p:pic>
    </p:spTree>
    <p:extLst>
      <p:ext uri="{BB962C8B-B14F-4D97-AF65-F5344CB8AC3E}">
        <p14:creationId xmlns:p14="http://schemas.microsoft.com/office/powerpoint/2010/main" xmlns="" val="363087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DE212A-FBA6-4C67-9E07-C7A3B4BD4D27}"/>
              </a:ext>
            </a:extLst>
          </p:cNvPr>
          <p:cNvSpPr>
            <a:spLocks noGrp="1"/>
          </p:cNvSpPr>
          <p:nvPr>
            <p:ph type="title"/>
          </p:nvPr>
        </p:nvSpPr>
        <p:spPr/>
        <p:txBody>
          <a:bodyPr/>
          <a:lstStyle/>
          <a:p>
            <a:pPr algn="ctr"/>
            <a:r>
              <a:rPr lang="en-IN" dirty="0"/>
              <a:t>Conclusion</a:t>
            </a:r>
            <a:br>
              <a:rPr lang="en-IN" dirty="0"/>
            </a:br>
            <a:endParaRPr lang="en-IN" dirty="0"/>
          </a:p>
        </p:txBody>
      </p:sp>
      <p:sp>
        <p:nvSpPr>
          <p:cNvPr id="6" name="TextBox 5">
            <a:extLst>
              <a:ext uri="{FF2B5EF4-FFF2-40B4-BE49-F238E27FC236}">
                <a16:creationId xmlns:a16="http://schemas.microsoft.com/office/drawing/2014/main" xmlns="" id="{7597B618-0DBB-41AC-BCF0-A65719B1BC4C}"/>
              </a:ext>
            </a:extLst>
          </p:cNvPr>
          <p:cNvSpPr txBox="1"/>
          <p:nvPr/>
        </p:nvSpPr>
        <p:spPr>
          <a:xfrm>
            <a:off x="1436914" y="5849257"/>
            <a:ext cx="9869715" cy="923330"/>
          </a:xfrm>
          <a:prstGeom prst="rect">
            <a:avLst/>
          </a:prstGeom>
          <a:noFill/>
        </p:spPr>
        <p:txBody>
          <a:bodyPr wrap="square" rtlCol="0">
            <a:spAutoFit/>
          </a:bodyPr>
          <a:lstStyle/>
          <a:p>
            <a:r>
              <a:rPr lang="en-US" dirty="0" smtClean="0"/>
              <a:t>Here, we can see that all the predicted prices are either nearly equal or very close to the original prices of the car. Hence we conclude that our model </a:t>
            </a:r>
            <a:r>
              <a:rPr lang="en-US" dirty="0" smtClean="0"/>
              <a:t>‘</a:t>
            </a:r>
            <a:r>
              <a:rPr lang="en-US" dirty="0" err="1" smtClean="0"/>
              <a:t>carprice</a:t>
            </a:r>
            <a:r>
              <a:rPr lang="en-US" dirty="0" smtClean="0"/>
              <a:t>' </a:t>
            </a:r>
            <a:r>
              <a:rPr lang="en-US" dirty="0" smtClean="0"/>
              <a:t>is working very well. And we shall save it for further use.</a:t>
            </a:r>
            <a:endParaRPr lang="en-IN" dirty="0"/>
          </a:p>
        </p:txBody>
      </p:sp>
      <p:pic>
        <p:nvPicPr>
          <p:cNvPr id="9" name="Content Placeholder 8" descr="col.png"/>
          <p:cNvPicPr>
            <a:picLocks noGrp="1" noChangeAspect="1"/>
          </p:cNvPicPr>
          <p:nvPr>
            <p:ph idx="1"/>
          </p:nvPr>
        </p:nvPicPr>
        <p:blipFill>
          <a:blip r:embed="rId2"/>
          <a:stretch>
            <a:fillRect/>
          </a:stretch>
        </p:blipFill>
        <p:spPr>
          <a:xfrm>
            <a:off x="2554515" y="1465943"/>
            <a:ext cx="6433518" cy="4335236"/>
          </a:xfrm>
        </p:spPr>
      </p:pic>
    </p:spTree>
    <p:extLst>
      <p:ext uri="{BB962C8B-B14F-4D97-AF65-F5344CB8AC3E}">
        <p14:creationId xmlns:p14="http://schemas.microsoft.com/office/powerpoint/2010/main" xmlns="" val="202585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9B3260-2C00-4304-885D-D1A21DA0384B}"/>
              </a:ext>
            </a:extLst>
          </p:cNvPr>
          <p:cNvSpPr>
            <a:spLocks noGrp="1"/>
          </p:cNvSpPr>
          <p:nvPr>
            <p:ph type="title"/>
          </p:nvPr>
        </p:nvSpPr>
        <p:spPr/>
        <p:txBody>
          <a:bodyPr/>
          <a:lstStyle/>
          <a:p>
            <a:pPr algn="ctr"/>
            <a:r>
              <a:rPr lang="en-IN" dirty="0">
                <a:effectLst/>
                <a:latin typeface="Franklin Gothic Demi" panose="020B0703020102020204" pitchFamily="34" charset="0"/>
                <a:ea typeface="Calibri" panose="020F0502020204030204" pitchFamily="34" charset="0"/>
                <a:cs typeface="Times New Roman" panose="02020603050405020304" pitchFamily="18" charset="0"/>
              </a:rPr>
              <a:t>Limitations of this work and Scope for Future Work</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3F610123-E8D0-49E4-B1EE-20B4F4A04FE0}"/>
              </a:ext>
            </a:extLst>
          </p:cNvPr>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As a part of future work, we aim at the variable choices over the algorithms that were used in the project. We could only explore two algorithms whereas many other algorithms which exist and might be more accurate. More specifications will be added in a system or providing more accuracy in terms of price in the system i.e.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1) Horsepower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Battery 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3) Suspension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4) Cylinder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5) Torque</a:t>
            </a:r>
          </a:p>
          <a:p>
            <a:endParaRPr lang="en-IN" dirty="0"/>
          </a:p>
        </p:txBody>
      </p:sp>
    </p:spTree>
    <p:extLst>
      <p:ext uri="{BB962C8B-B14F-4D97-AF65-F5344CB8AC3E}">
        <p14:creationId xmlns:p14="http://schemas.microsoft.com/office/powerpoint/2010/main" xmlns="" val="79465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243B31-CB6E-4092-AEC0-82DCEB9FCB4A}"/>
              </a:ext>
            </a:extLst>
          </p:cNvPr>
          <p:cNvSpPr>
            <a:spLocks noGrp="1"/>
          </p:cNvSpPr>
          <p:nvPr>
            <p:ph type="title"/>
          </p:nvPr>
        </p:nvSpPr>
        <p:spPr/>
        <p:txBody>
          <a:bodyPr/>
          <a:lstStyle/>
          <a:p>
            <a:pPr algn="ctr"/>
            <a:r>
              <a:rPr lang="en-IN" dirty="0"/>
              <a:t>Abstract</a:t>
            </a:r>
          </a:p>
        </p:txBody>
      </p:sp>
      <p:sp>
        <p:nvSpPr>
          <p:cNvPr id="3" name="Content Placeholder 2">
            <a:extLst>
              <a:ext uri="{FF2B5EF4-FFF2-40B4-BE49-F238E27FC236}">
                <a16:creationId xmlns:a16="http://schemas.microsoft.com/office/drawing/2014/main" xmlns="" id="{7703B919-5064-479B-B8C3-B53F34EFD3B6}"/>
              </a:ext>
            </a:extLst>
          </p:cNvPr>
          <p:cNvSpPr>
            <a:spLocks noGrp="1"/>
          </p:cNvSpPr>
          <p:nvPr>
            <p:ph idx="1"/>
          </p:nvPr>
        </p:nvSpPr>
        <p:spPr/>
        <p:txBody>
          <a:bodyPr/>
          <a:lstStyle/>
          <a:p>
            <a:pPr marL="0" indent="0">
              <a:buNone/>
            </a:pPr>
            <a:r>
              <a:rPr lang="en-US" dirty="0"/>
              <a:t> Car price prediction has picked researchers' interest since it takes a significant amount of work and expertise on the part of the field expert. For a dependable and accurate forecast, a large number of unique attributes are </a:t>
            </a:r>
            <a:r>
              <a:rPr lang="en-US" dirty="0" smtClean="0"/>
              <a:t>analyzed. </a:t>
            </a:r>
            <a:r>
              <a:rPr lang="en-US" dirty="0"/>
              <a:t>We employed </a:t>
            </a:r>
            <a:r>
              <a:rPr lang="en-US" dirty="0" smtClean="0"/>
              <a:t>5 </a:t>
            </a:r>
            <a:r>
              <a:rPr lang="en-US" dirty="0"/>
              <a:t>different machine learning approaches to develop a model for forecasting the price of used automobiles. The respective performances of different algorithms were then compared to discover the one that best suited the existing data set. The final prediction model was implemented in a python </a:t>
            </a:r>
            <a:r>
              <a:rPr lang="en-US" dirty="0" smtClean="0"/>
              <a:t>programs. </a:t>
            </a:r>
            <a:r>
              <a:rPr lang="en-US" dirty="0"/>
              <a:t>Furthermore, the model was tested with test data, yielding an accuracy of 87.76 percent.</a:t>
            </a:r>
            <a:endParaRPr lang="en-IN" dirty="0"/>
          </a:p>
        </p:txBody>
      </p:sp>
    </p:spTree>
    <p:extLst>
      <p:ext uri="{BB962C8B-B14F-4D97-AF65-F5344CB8AC3E}">
        <p14:creationId xmlns:p14="http://schemas.microsoft.com/office/powerpoint/2010/main" xmlns="" val="211199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60000"/>
            <a:lumOff val="40000"/>
            <a:alpha val="76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9CB38B0-46A2-4A82-A1A0-84B3E396581A}"/>
              </a:ext>
            </a:extLst>
          </p:cNvPr>
          <p:cNvSpPr txBox="1"/>
          <p:nvPr/>
        </p:nvSpPr>
        <p:spPr>
          <a:xfrm>
            <a:off x="3294743" y="2705725"/>
            <a:ext cx="5167086" cy="1446550"/>
          </a:xfrm>
          <a:prstGeom prst="rect">
            <a:avLst/>
          </a:prstGeom>
          <a:noFill/>
        </p:spPr>
        <p:txBody>
          <a:bodyPr wrap="square" rtlCol="0">
            <a:spAutoFit/>
          </a:bodyPr>
          <a:lstStyle/>
          <a:p>
            <a:r>
              <a:rPr lang="en-IN" sz="8800" dirty="0"/>
              <a:t>Thank you</a:t>
            </a:r>
          </a:p>
        </p:txBody>
      </p:sp>
    </p:spTree>
    <p:extLst>
      <p:ext uri="{BB962C8B-B14F-4D97-AF65-F5344CB8AC3E}">
        <p14:creationId xmlns:p14="http://schemas.microsoft.com/office/powerpoint/2010/main" xmlns="" val="309874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9E368D-7F3B-4545-8771-6E1EEFBD9895}"/>
              </a:ext>
            </a:extLst>
          </p:cNvPr>
          <p:cNvSpPr>
            <a:spLocks noGrp="1"/>
          </p:cNvSpPr>
          <p:nvPr>
            <p:ph type="title"/>
          </p:nvPr>
        </p:nvSpPr>
        <p:spPr/>
        <p:txBody>
          <a:bodyPr/>
          <a:lstStyle/>
          <a:p>
            <a:pPr algn="ctr"/>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xmlns="" id="{5E453C99-1FF3-4779-AD52-C249D9CD9C20}"/>
              </a:ext>
            </a:extLst>
          </p:cNvPr>
          <p:cNvSpPr>
            <a:spLocks noGrp="1"/>
          </p:cNvSpPr>
          <p:nvPr>
            <p:ph idx="1"/>
          </p:nvPr>
        </p:nvSpPr>
        <p:spPr/>
        <p:txBody>
          <a:bodyPr/>
          <a:lstStyle/>
          <a:p>
            <a:pPr marL="457200" algn="just">
              <a:lnSpc>
                <a:spcPct val="107000"/>
              </a:lnSpc>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With the Coronavirus sway on the lookout, we have seen lot of changes in the vehicle market. Presently some vehicles are sought after subsequently making them exorbitant and some are not popular consequently less expensive. With the adjustment of market due to Coronavirus 19 effect, people/sellers are facing issues with their past Car Price valuation AI/Machine Learning models. Along these lines, they are searching for new AI models from new information. Here we are building the new car price valuation model.</a:t>
            </a:r>
          </a:p>
          <a:p>
            <a:pPr marL="151200" indent="0" algn="just">
              <a:lnSpc>
                <a:spcPct val="107000"/>
              </a:lnSpc>
              <a:buNone/>
            </a:pPr>
            <a:endParaRPr lang="en-IN" sz="1800" dirty="0">
              <a:effectLst/>
              <a:latin typeface="Franklin Gothic Book" panose="020B05030201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The primary point of this venture is to create a dataset with the help of web scraping and anticipate the cost of trade-in vehicle in view of different elements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xmlns="" val="404714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F44101-8D13-40BC-8618-C4DF8AC2EB44}"/>
              </a:ext>
            </a:extLst>
          </p:cNvPr>
          <p:cNvSpPr>
            <a:spLocks noGrp="1"/>
          </p:cNvSpPr>
          <p:nvPr>
            <p:ph type="title"/>
          </p:nvPr>
        </p:nvSpPr>
        <p:spPr/>
        <p:txBody>
          <a:bodyPr/>
          <a:lstStyle/>
          <a:p>
            <a:pPr algn="ctr"/>
            <a:r>
              <a:rPr lang="en-IN" dirty="0"/>
              <a:t>Collecting the data</a:t>
            </a:r>
          </a:p>
        </p:txBody>
      </p:sp>
      <p:sp>
        <p:nvSpPr>
          <p:cNvPr id="3" name="Content Placeholder 2">
            <a:extLst>
              <a:ext uri="{FF2B5EF4-FFF2-40B4-BE49-F238E27FC236}">
                <a16:creationId xmlns:a16="http://schemas.microsoft.com/office/drawing/2014/main" xmlns="" id="{2041C101-053C-4EB3-8567-F3A6BC917547}"/>
              </a:ext>
            </a:extLst>
          </p:cNvPr>
          <p:cNvSpPr>
            <a:spLocks noGrp="1"/>
          </p:cNvSpPr>
          <p:nvPr>
            <p:ph idx="1"/>
          </p:nvPr>
        </p:nvSpPr>
        <p:spPr/>
        <p:txBody>
          <a:bodyPr/>
          <a:lstStyle/>
          <a:p>
            <a:r>
              <a:rPr lang="en-IN" dirty="0"/>
              <a:t>We have scraped the data for over </a:t>
            </a:r>
            <a:r>
              <a:rPr lang="en-IN" dirty="0" smtClean="0"/>
              <a:t>4340 </a:t>
            </a:r>
            <a:r>
              <a:rPr lang="en-IN" dirty="0"/>
              <a:t>cars using Selenium script from </a:t>
            </a:r>
            <a:r>
              <a:rPr lang="en-IN" dirty="0" smtClean="0"/>
              <a:t>3 </a:t>
            </a:r>
            <a:r>
              <a:rPr lang="en-IN" dirty="0"/>
              <a:t>different websites from </a:t>
            </a:r>
            <a:r>
              <a:rPr lang="en-IN" dirty="0" smtClean="0"/>
              <a:t>different </a:t>
            </a:r>
            <a:r>
              <a:rPr lang="en-IN" dirty="0"/>
              <a:t>locations around the country. The websites are as followed:</a:t>
            </a:r>
          </a:p>
          <a:p>
            <a:pPr marL="0" indent="0">
              <a:buNone/>
            </a:pPr>
            <a:r>
              <a:rPr lang="en-IN" dirty="0"/>
              <a:t>       1. OLX</a:t>
            </a:r>
          </a:p>
          <a:p>
            <a:pPr marL="0" indent="0">
              <a:buNone/>
            </a:pPr>
            <a:r>
              <a:rPr lang="en-IN" dirty="0"/>
              <a:t>       2. Cars24</a:t>
            </a:r>
          </a:p>
          <a:p>
            <a:pPr marL="0" indent="0">
              <a:buNone/>
            </a:pPr>
            <a:r>
              <a:rPr lang="en-IN" dirty="0"/>
              <a:t>       3. </a:t>
            </a:r>
            <a:r>
              <a:rPr lang="en-IN" dirty="0" err="1" smtClean="0"/>
              <a:t>CarDekho</a:t>
            </a:r>
            <a:endParaRPr lang="en-IN" dirty="0"/>
          </a:p>
        </p:txBody>
      </p:sp>
    </p:spTree>
    <p:extLst>
      <p:ext uri="{BB962C8B-B14F-4D97-AF65-F5344CB8AC3E}">
        <p14:creationId xmlns:p14="http://schemas.microsoft.com/office/powerpoint/2010/main" xmlns="" val="171120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021E395-6045-4209-B9BD-D32FD4A821CC}"/>
              </a:ext>
            </a:extLst>
          </p:cNvPr>
          <p:cNvSpPr txBox="1"/>
          <p:nvPr/>
        </p:nvSpPr>
        <p:spPr>
          <a:xfrm>
            <a:off x="1524000" y="595087"/>
            <a:ext cx="9144000" cy="6463308"/>
          </a:xfrm>
          <a:prstGeom prst="rect">
            <a:avLst/>
          </a:prstGeom>
          <a:noFill/>
        </p:spPr>
        <p:txBody>
          <a:bodyPr wrap="square" rtlCol="0">
            <a:spAutoFit/>
          </a:bodyPr>
          <a:lstStyle/>
          <a:p>
            <a:pPr algn="l"/>
            <a:r>
              <a:rPr lang="en-US" b="0" i="0" dirty="0">
                <a:solidFill>
                  <a:srgbClr val="000000"/>
                </a:solidFill>
                <a:effectLst/>
                <a:latin typeface="Helvetica Neue"/>
              </a:rPr>
              <a:t>There are </a:t>
            </a:r>
            <a:r>
              <a:rPr lang="en-US" b="0" i="0" dirty="0" smtClean="0">
                <a:solidFill>
                  <a:srgbClr val="000000"/>
                </a:solidFill>
                <a:effectLst/>
                <a:latin typeface="Helvetica Neue"/>
              </a:rPr>
              <a:t> </a:t>
            </a:r>
            <a:r>
              <a:rPr lang="en-US" b="0" i="0" dirty="0">
                <a:solidFill>
                  <a:srgbClr val="000000"/>
                </a:solidFill>
                <a:effectLst/>
                <a:latin typeface="Helvetica Neue"/>
              </a:rPr>
              <a:t>columns:</a:t>
            </a:r>
          </a:p>
          <a:p>
            <a:pPr algn="l"/>
            <a:endParaRPr lang="en-US" b="0" i="0" dirty="0">
              <a:solidFill>
                <a:srgbClr val="000000"/>
              </a:solidFill>
              <a:effectLst/>
              <a:latin typeface="Helvetica Neue"/>
            </a:endParaRPr>
          </a:p>
          <a:p>
            <a:pPr algn="l">
              <a:buFont typeface="+mj-lt"/>
              <a:buAutoNum type="arabicPeriod"/>
            </a:pPr>
            <a:r>
              <a:rPr lang="en-US" b="0" i="0" dirty="0" smtClean="0">
                <a:solidFill>
                  <a:srgbClr val="000000"/>
                </a:solidFill>
                <a:effectLst/>
                <a:latin typeface="Helvetica Neue"/>
              </a:rPr>
              <a:t>Name' </a:t>
            </a:r>
            <a:r>
              <a:rPr lang="en-US" b="0" i="0" dirty="0">
                <a:solidFill>
                  <a:srgbClr val="000000"/>
                </a:solidFill>
                <a:effectLst/>
                <a:latin typeface="Helvetica Neue"/>
              </a:rPr>
              <a:t>: It gives us the brand of the car </a:t>
            </a:r>
            <a:r>
              <a:rPr lang="en-US" b="0" i="0" dirty="0" smtClean="0">
                <a:solidFill>
                  <a:srgbClr val="000000"/>
                </a:solidFill>
                <a:effectLst/>
                <a:latin typeface="Helvetica Neue"/>
              </a:rPr>
              <a:t>along with </a:t>
            </a:r>
            <a:r>
              <a:rPr lang="en-US" b="0" i="0" dirty="0">
                <a:solidFill>
                  <a:srgbClr val="000000"/>
                </a:solidFill>
                <a:effectLst/>
                <a:latin typeface="Helvetica Neue"/>
              </a:rPr>
              <a:t>its </a:t>
            </a:r>
            <a:r>
              <a:rPr lang="en-US" b="0" i="0" dirty="0" smtClean="0">
                <a:solidFill>
                  <a:srgbClr val="000000"/>
                </a:solidFill>
                <a:effectLst/>
                <a:latin typeface="Helvetica Neue"/>
              </a:rPr>
              <a:t>model.</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smtClean="0">
                <a:solidFill>
                  <a:srgbClr val="000000"/>
                </a:solidFill>
                <a:effectLst/>
                <a:latin typeface="Helvetica Neue"/>
              </a:rPr>
              <a:t>‘Year' </a:t>
            </a:r>
            <a:r>
              <a:rPr lang="en-US" b="0" i="0" dirty="0">
                <a:solidFill>
                  <a:srgbClr val="000000"/>
                </a:solidFill>
                <a:effectLst/>
                <a:latin typeface="Helvetica Neue"/>
              </a:rPr>
              <a:t>: It gives us the </a:t>
            </a:r>
            <a:r>
              <a:rPr lang="en-US" b="0" i="0" dirty="0" smtClean="0">
                <a:solidFill>
                  <a:srgbClr val="000000"/>
                </a:solidFill>
                <a:effectLst/>
                <a:latin typeface="Helvetica Neue"/>
              </a:rPr>
              <a:t>year of manufacturing of the car </a:t>
            </a:r>
            <a:r>
              <a:rPr lang="en-US" b="0" i="0" dirty="0">
                <a:solidFill>
                  <a:srgbClr val="000000"/>
                </a:solidFill>
                <a:effectLst/>
                <a:latin typeface="Helvetica Neue"/>
              </a:rPr>
              <a:t>model</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'Fuel Type' : It gives us the type of fuel used by the car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'Driven Kilometers' : It gives us the total distance in kms covered by car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'Transmission' : It tells us whether the gear transmission is Manual or Automatic</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'Owner' : It tells us the total numbers of owners car had previously</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smtClean="0">
                <a:solidFill>
                  <a:srgbClr val="000000"/>
                </a:solidFill>
                <a:effectLst/>
                <a:latin typeface="Helvetica Neue"/>
              </a:rPr>
              <a:t>‘Seller Type' </a:t>
            </a:r>
            <a:r>
              <a:rPr lang="en-US" b="0" i="0" dirty="0">
                <a:solidFill>
                  <a:srgbClr val="000000"/>
                </a:solidFill>
                <a:effectLst/>
                <a:latin typeface="Helvetica Neue"/>
              </a:rPr>
              <a:t>: It gives us the </a:t>
            </a:r>
            <a:r>
              <a:rPr lang="en-US" b="0" i="0" dirty="0" smtClean="0">
                <a:solidFill>
                  <a:srgbClr val="000000"/>
                </a:solidFill>
                <a:effectLst/>
                <a:latin typeface="Helvetica Neue"/>
              </a:rPr>
              <a:t>idea that </a:t>
            </a:r>
            <a:r>
              <a:rPr lang="en-US" dirty="0" smtClean="0">
                <a:solidFill>
                  <a:srgbClr val="000000"/>
                </a:solidFill>
                <a:latin typeface="Helvetica Neue"/>
              </a:rPr>
              <a:t>the car belongs to individual or dealer</a:t>
            </a:r>
          </a:p>
          <a:p>
            <a:pPr algn="l">
              <a:buFont typeface="+mj-lt"/>
              <a:buAutoNum type="arabicPeriod"/>
            </a:pPr>
            <a:endParaRPr lang="en-US" dirty="0" smtClean="0">
              <a:solidFill>
                <a:srgbClr val="000000"/>
              </a:solidFill>
              <a:latin typeface="Helvetica Neue"/>
            </a:endParaRPr>
          </a:p>
          <a:p>
            <a:r>
              <a:rPr lang="en-US" dirty="0" smtClean="0">
                <a:solidFill>
                  <a:srgbClr val="000000"/>
                </a:solidFill>
                <a:latin typeface="Helvetica Neue"/>
              </a:rPr>
              <a:t>8. 'Price </a:t>
            </a:r>
            <a:r>
              <a:rPr lang="en-US" dirty="0" smtClean="0">
                <a:solidFill>
                  <a:srgbClr val="000000"/>
                </a:solidFill>
                <a:latin typeface="Helvetica Neue"/>
              </a:rPr>
              <a:t>(in ₹)' : It gives us the price of the car.</a:t>
            </a:r>
          </a:p>
          <a:p>
            <a:endParaRPr lang="en-US" dirty="0" smtClean="0">
              <a:solidFill>
                <a:srgbClr val="000000"/>
              </a:solidFill>
              <a:latin typeface="Helvetica Neue"/>
            </a:endParaRPr>
          </a:p>
          <a:p>
            <a:r>
              <a:rPr lang="en-US" dirty="0" smtClean="0">
                <a:solidFill>
                  <a:srgbClr val="000000"/>
                </a:solidFill>
                <a:latin typeface="Helvetica Neue"/>
              </a:rPr>
              <a:t>Here </a:t>
            </a:r>
            <a:r>
              <a:rPr lang="en-US" dirty="0" smtClean="0">
                <a:solidFill>
                  <a:srgbClr val="000000"/>
                </a:solidFill>
                <a:latin typeface="Helvetica Neue"/>
              </a:rPr>
              <a:t>'Price (in ₹)' is our target variable</a:t>
            </a:r>
            <a:r>
              <a:rPr lang="en-US" dirty="0" smtClean="0">
                <a:solidFill>
                  <a:srgbClr val="000000"/>
                </a:solidFill>
                <a:latin typeface="Helvetica Neue"/>
              </a:rPr>
              <a:t>.</a:t>
            </a:r>
          </a:p>
          <a:p>
            <a:pPr algn="l">
              <a:buFont typeface="+mj-lt"/>
              <a:buAutoNum type="arabicPeriod"/>
            </a:pPr>
            <a:endParaRPr lang="en-US" dirty="0" smtClean="0">
              <a:solidFill>
                <a:srgbClr val="000000"/>
              </a:solidFill>
              <a:latin typeface="Helvetica Neue"/>
            </a:endParaRPr>
          </a:p>
          <a:p>
            <a:pPr algn="l">
              <a:buFont typeface="+mj-lt"/>
              <a:buAutoNum type="arabicPeriod"/>
            </a:pPr>
            <a:endParaRPr lang="en-US" dirty="0" smtClean="0">
              <a:solidFill>
                <a:srgbClr val="000000"/>
              </a:solidFill>
              <a:latin typeface="Helvetica Neue"/>
            </a:endParaRPr>
          </a:p>
          <a:p>
            <a:pPr algn="l">
              <a:buFont typeface="+mj-lt"/>
              <a:buAutoNum type="arabicPeriod"/>
            </a:pPr>
            <a:endParaRPr lang="en-US" b="0"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xmlns="" val="413919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DA18D-C967-42E6-B888-F82E0FA58F08}"/>
              </a:ext>
            </a:extLst>
          </p:cNvPr>
          <p:cNvSpPr>
            <a:spLocks noGrp="1"/>
          </p:cNvSpPr>
          <p:nvPr>
            <p:ph type="title"/>
          </p:nvPr>
        </p:nvSpPr>
        <p:spPr/>
        <p:txBody>
          <a:bodyPr/>
          <a:lstStyle/>
          <a:p>
            <a:pPr algn="ctr"/>
            <a:r>
              <a:rPr lang="en-IN" dirty="0"/>
              <a:t>Reading the dataset</a:t>
            </a:r>
            <a:br>
              <a:rPr lang="en-IN" dirty="0"/>
            </a:br>
            <a:endParaRPr lang="en-IN" dirty="0"/>
          </a:p>
        </p:txBody>
      </p:sp>
      <p:sp>
        <p:nvSpPr>
          <p:cNvPr id="3" name="Content Placeholder 2">
            <a:extLst>
              <a:ext uri="{FF2B5EF4-FFF2-40B4-BE49-F238E27FC236}">
                <a16:creationId xmlns:a16="http://schemas.microsoft.com/office/drawing/2014/main" xmlns="" id="{7E9D3106-A4AD-450C-B5D3-385917201D0A}"/>
              </a:ext>
            </a:extLst>
          </p:cNvPr>
          <p:cNvSpPr>
            <a:spLocks noGrp="1"/>
          </p:cNvSpPr>
          <p:nvPr>
            <p:ph idx="1"/>
          </p:nvPr>
        </p:nvSpPr>
        <p:spPr>
          <a:xfrm>
            <a:off x="436049" y="702156"/>
            <a:ext cx="11029615" cy="3634486"/>
          </a:xfrm>
        </p:spPr>
        <p:txBody>
          <a:bodyPr/>
          <a:lstStyle/>
          <a:p>
            <a:pPr marL="0" indent="0">
              <a:buNone/>
            </a:pPr>
            <a:r>
              <a:rPr lang="en-IN" dirty="0"/>
              <a:t>Now we read the dataset into Pandas and since the target column ‘Price’ is of integer datatype, we will apply regression algorithms on it. </a:t>
            </a:r>
            <a:endParaRPr lang="en-IN" dirty="0" smtClean="0"/>
          </a:p>
          <a:p>
            <a:pPr marL="0" indent="0">
              <a:buNone/>
            </a:pPr>
            <a:endParaRPr lang="en-IN" dirty="0"/>
          </a:p>
          <a:p>
            <a:endParaRPr lang="en-IN" dirty="0"/>
          </a:p>
        </p:txBody>
      </p:sp>
      <p:pic>
        <p:nvPicPr>
          <p:cNvPr id="6" name="Picture 5" descr="col.png"/>
          <p:cNvPicPr>
            <a:picLocks noChangeAspect="1"/>
          </p:cNvPicPr>
          <p:nvPr/>
        </p:nvPicPr>
        <p:blipFill>
          <a:blip r:embed="rId2"/>
          <a:stretch>
            <a:fillRect/>
          </a:stretch>
        </p:blipFill>
        <p:spPr>
          <a:xfrm>
            <a:off x="2261245" y="2619584"/>
            <a:ext cx="7001853" cy="3505690"/>
          </a:xfrm>
          <a:prstGeom prst="rect">
            <a:avLst/>
          </a:prstGeom>
        </p:spPr>
      </p:pic>
    </p:spTree>
    <p:extLst>
      <p:ext uri="{BB962C8B-B14F-4D97-AF65-F5344CB8AC3E}">
        <p14:creationId xmlns:p14="http://schemas.microsoft.com/office/powerpoint/2010/main" xmlns="" val="207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3BEFFF-AF37-4110-A908-97ABD495EBA7}"/>
              </a:ext>
            </a:extLst>
          </p:cNvPr>
          <p:cNvSpPr>
            <a:spLocks noGrp="1"/>
          </p:cNvSpPr>
          <p:nvPr>
            <p:ph type="title"/>
          </p:nvPr>
        </p:nvSpPr>
        <p:spPr/>
        <p:txBody>
          <a:bodyPr/>
          <a:lstStyle/>
          <a:p>
            <a:pPr algn="ctr"/>
            <a:r>
              <a:rPr lang="en-IN" dirty="0"/>
              <a:t>Data Cleaning</a:t>
            </a:r>
            <a:br>
              <a:rPr lang="en-IN" dirty="0"/>
            </a:br>
            <a:endParaRPr lang="en-IN" dirty="0"/>
          </a:p>
        </p:txBody>
      </p:sp>
      <p:sp>
        <p:nvSpPr>
          <p:cNvPr id="3" name="Content Placeholder 2">
            <a:extLst>
              <a:ext uri="{FF2B5EF4-FFF2-40B4-BE49-F238E27FC236}">
                <a16:creationId xmlns:a16="http://schemas.microsoft.com/office/drawing/2014/main" xmlns="" id="{7525B960-DC31-458D-8291-5EC41D6C5929}"/>
              </a:ext>
            </a:extLst>
          </p:cNvPr>
          <p:cNvSpPr>
            <a:spLocks noGrp="1"/>
          </p:cNvSpPr>
          <p:nvPr>
            <p:ph idx="1"/>
          </p:nvPr>
        </p:nvSpPr>
        <p:spPr>
          <a:xfrm>
            <a:off x="885992" y="0"/>
            <a:ext cx="11029615" cy="3634486"/>
          </a:xfrm>
        </p:spPr>
        <p:txBody>
          <a:bodyPr/>
          <a:lstStyle/>
          <a:p>
            <a:r>
              <a:rPr lang="en-IN" dirty="0"/>
              <a:t>We check for null values and find that there are </a:t>
            </a:r>
            <a:r>
              <a:rPr lang="en-IN" dirty="0" smtClean="0"/>
              <a:t>no null values in the dataset.</a:t>
            </a:r>
            <a:endParaRPr lang="en-IN" dirty="0"/>
          </a:p>
          <a:p>
            <a:r>
              <a:rPr lang="en-IN" dirty="0"/>
              <a:t>Since all the features are categorical hence we need not check for outliers and skewness.</a:t>
            </a:r>
          </a:p>
        </p:txBody>
      </p:sp>
      <p:pic>
        <p:nvPicPr>
          <p:cNvPr id="10" name="Picture 9" descr="col.png"/>
          <p:cNvPicPr>
            <a:picLocks noChangeAspect="1"/>
          </p:cNvPicPr>
          <p:nvPr/>
        </p:nvPicPr>
        <p:blipFill>
          <a:blip r:embed="rId2"/>
          <a:stretch>
            <a:fillRect/>
          </a:stretch>
        </p:blipFill>
        <p:spPr>
          <a:xfrm>
            <a:off x="3583156" y="2718486"/>
            <a:ext cx="4067743" cy="3162742"/>
          </a:xfrm>
          <a:prstGeom prst="rect">
            <a:avLst/>
          </a:prstGeom>
        </p:spPr>
      </p:pic>
    </p:spTree>
    <p:extLst>
      <p:ext uri="{BB962C8B-B14F-4D97-AF65-F5344CB8AC3E}">
        <p14:creationId xmlns:p14="http://schemas.microsoft.com/office/powerpoint/2010/main" xmlns="" val="309283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47763-7A04-439D-B13B-3DD43E685309}"/>
              </a:ext>
            </a:extLst>
          </p:cNvPr>
          <p:cNvSpPr>
            <a:spLocks noGrp="1"/>
          </p:cNvSpPr>
          <p:nvPr>
            <p:ph type="title"/>
          </p:nvPr>
        </p:nvSpPr>
        <p:spPr/>
        <p:txBody>
          <a:bodyPr/>
          <a:lstStyle/>
          <a:p>
            <a:pPr algn="ctr"/>
            <a:r>
              <a:rPr lang="en-IN" dirty="0"/>
              <a:t>Exploratory data analysis</a:t>
            </a:r>
          </a:p>
        </p:txBody>
      </p:sp>
      <p:sp>
        <p:nvSpPr>
          <p:cNvPr id="3" name="Content Placeholder 2">
            <a:extLst>
              <a:ext uri="{FF2B5EF4-FFF2-40B4-BE49-F238E27FC236}">
                <a16:creationId xmlns:a16="http://schemas.microsoft.com/office/drawing/2014/main" xmlns="" id="{36F2A65F-D478-4EA5-80B8-1BFF654BBD1D}"/>
              </a:ext>
            </a:extLst>
          </p:cNvPr>
          <p:cNvSpPr>
            <a:spLocks noGrp="1"/>
          </p:cNvSpPr>
          <p:nvPr>
            <p:ph idx="1"/>
          </p:nvPr>
        </p:nvSpPr>
        <p:spPr>
          <a:xfrm>
            <a:off x="885992" y="584636"/>
            <a:ext cx="11029615" cy="3634486"/>
          </a:xfrm>
        </p:spPr>
        <p:txBody>
          <a:bodyPr/>
          <a:lstStyle/>
          <a:p>
            <a:r>
              <a:rPr lang="en-IN" dirty="0"/>
              <a:t>Firstly, we will plot boxplot and distribution plot for target variable. And find that there are few outliers which need not be treated and the data is tightly distributed with almost </a:t>
            </a:r>
            <a:r>
              <a:rPr lang="en-IN" dirty="0" smtClean="0"/>
              <a:t>normalized </a:t>
            </a:r>
            <a:r>
              <a:rPr lang="en-IN" dirty="0"/>
              <a:t>distribution.</a:t>
            </a:r>
          </a:p>
        </p:txBody>
      </p:sp>
      <p:pic>
        <p:nvPicPr>
          <p:cNvPr id="6" name="Picture 5" descr="col.png"/>
          <p:cNvPicPr>
            <a:picLocks noChangeAspect="1"/>
          </p:cNvPicPr>
          <p:nvPr/>
        </p:nvPicPr>
        <p:blipFill>
          <a:blip r:embed="rId2"/>
          <a:stretch>
            <a:fillRect/>
          </a:stretch>
        </p:blipFill>
        <p:spPr>
          <a:xfrm>
            <a:off x="1499480" y="2874505"/>
            <a:ext cx="3648584" cy="3315163"/>
          </a:xfrm>
          <a:prstGeom prst="rect">
            <a:avLst/>
          </a:prstGeom>
        </p:spPr>
      </p:pic>
      <p:pic>
        <p:nvPicPr>
          <p:cNvPr id="8" name="Picture 7" descr="col.png"/>
          <p:cNvPicPr>
            <a:picLocks noChangeAspect="1"/>
          </p:cNvPicPr>
          <p:nvPr/>
        </p:nvPicPr>
        <p:blipFill>
          <a:blip r:embed="rId3"/>
          <a:stretch>
            <a:fillRect/>
          </a:stretch>
        </p:blipFill>
        <p:spPr>
          <a:xfrm>
            <a:off x="6373763" y="2797619"/>
            <a:ext cx="3943901" cy="3381847"/>
          </a:xfrm>
          <a:prstGeom prst="rect">
            <a:avLst/>
          </a:prstGeom>
        </p:spPr>
      </p:pic>
    </p:spTree>
    <p:extLst>
      <p:ext uri="{BB962C8B-B14F-4D97-AF65-F5344CB8AC3E}">
        <p14:creationId xmlns:p14="http://schemas.microsoft.com/office/powerpoint/2010/main" xmlns="" val="355227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7E254-AA1E-49BB-91A3-124A8D2EC010}"/>
              </a:ext>
            </a:extLst>
          </p:cNvPr>
          <p:cNvSpPr>
            <a:spLocks noGrp="1"/>
          </p:cNvSpPr>
          <p:nvPr>
            <p:ph type="title"/>
          </p:nvPr>
        </p:nvSpPr>
        <p:spPr>
          <a:xfrm>
            <a:off x="581192" y="381784"/>
            <a:ext cx="11029616" cy="1188720"/>
          </a:xfrm>
        </p:spPr>
        <p:txBody>
          <a:bodyPr/>
          <a:lstStyle/>
          <a:p>
            <a:pPr algn="ctr"/>
            <a:r>
              <a:rPr lang="en-IN" dirty="0"/>
              <a:t>Histogram </a:t>
            </a:r>
            <a:br>
              <a:rPr lang="en-IN" dirty="0"/>
            </a:br>
            <a:endParaRPr lang="en-IN" dirty="0"/>
          </a:p>
        </p:txBody>
      </p:sp>
      <p:sp>
        <p:nvSpPr>
          <p:cNvPr id="3" name="Content Placeholder 2">
            <a:extLst>
              <a:ext uri="{FF2B5EF4-FFF2-40B4-BE49-F238E27FC236}">
                <a16:creationId xmlns:a16="http://schemas.microsoft.com/office/drawing/2014/main" xmlns="" id="{CE58821C-EA4C-4FA4-B96C-FF25739FE101}"/>
              </a:ext>
            </a:extLst>
          </p:cNvPr>
          <p:cNvSpPr>
            <a:spLocks noGrp="1"/>
          </p:cNvSpPr>
          <p:nvPr>
            <p:ph idx="1"/>
          </p:nvPr>
        </p:nvSpPr>
        <p:spPr/>
        <p:txBody>
          <a:bodyPr/>
          <a:lstStyle/>
          <a:p>
            <a:r>
              <a:rPr lang="en-IN" dirty="0"/>
              <a:t> </a:t>
            </a:r>
          </a:p>
        </p:txBody>
      </p:sp>
      <p:sp>
        <p:nvSpPr>
          <p:cNvPr id="6" name="TextBox 5">
            <a:extLst>
              <a:ext uri="{FF2B5EF4-FFF2-40B4-BE49-F238E27FC236}">
                <a16:creationId xmlns:a16="http://schemas.microsoft.com/office/drawing/2014/main" xmlns="" id="{E0EBAD36-A76F-4634-A137-C94D5175ACC0}"/>
              </a:ext>
            </a:extLst>
          </p:cNvPr>
          <p:cNvSpPr txBox="1"/>
          <p:nvPr/>
        </p:nvSpPr>
        <p:spPr>
          <a:xfrm>
            <a:off x="6705600" y="1341951"/>
            <a:ext cx="4659086" cy="4524315"/>
          </a:xfrm>
          <a:prstGeom prst="rect">
            <a:avLst/>
          </a:prstGeom>
          <a:noFill/>
        </p:spPr>
        <p:txBody>
          <a:bodyPr wrap="square" rtlCol="0">
            <a:spAutoFit/>
          </a:bodyPr>
          <a:lstStyle/>
          <a:p>
            <a:pPr algn="l"/>
            <a:r>
              <a:rPr lang="en-US" b="0" i="0" dirty="0">
                <a:solidFill>
                  <a:srgbClr val="000000"/>
                </a:solidFill>
                <a:effectLst/>
                <a:latin typeface="Helvetica Neue"/>
              </a:rPr>
              <a:t>~ </a:t>
            </a:r>
            <a:r>
              <a:rPr lang="en-US" b="0" i="0" dirty="0" smtClean="0">
                <a:solidFill>
                  <a:srgbClr val="000000"/>
                </a:solidFill>
                <a:effectLst/>
                <a:latin typeface="Helvetica Neue"/>
              </a:rPr>
              <a:t>Brands, </a:t>
            </a:r>
            <a:r>
              <a:rPr lang="en-US" b="0" i="0" dirty="0">
                <a:solidFill>
                  <a:srgbClr val="000000"/>
                </a:solidFill>
                <a:effectLst/>
                <a:latin typeface="Helvetica Neue"/>
              </a:rPr>
              <a:t>Driven Kilometers &amp; </a:t>
            </a:r>
            <a:r>
              <a:rPr lang="en-US" b="0" i="0" dirty="0" smtClean="0">
                <a:solidFill>
                  <a:srgbClr val="000000"/>
                </a:solidFill>
                <a:effectLst/>
                <a:latin typeface="Helvetica Neue"/>
              </a:rPr>
              <a:t>Year have </a:t>
            </a:r>
            <a:r>
              <a:rPr lang="en-US" b="0" i="0" dirty="0">
                <a:solidFill>
                  <a:srgbClr val="000000"/>
                </a:solidFill>
                <a:effectLst/>
                <a:latin typeface="Helvetica Neue"/>
              </a:rPr>
              <a:t>a wide range of values in them.</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run on either Petrol or diesel. Only few goes for CNG and other fuels.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have Manual </a:t>
            </a:r>
            <a:r>
              <a:rPr lang="en-US" b="0" i="0" dirty="0" smtClean="0">
                <a:solidFill>
                  <a:srgbClr val="000000"/>
                </a:solidFill>
                <a:effectLst/>
                <a:latin typeface="Helvetica Neue"/>
              </a:rPr>
              <a:t>transmission.</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are being sold by their very 1st Owner.</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Almost all the cars have a price </a:t>
            </a:r>
            <a:r>
              <a:rPr lang="en-US" b="0" i="0" dirty="0" smtClean="0">
                <a:solidFill>
                  <a:srgbClr val="000000"/>
                </a:solidFill>
                <a:effectLst/>
                <a:latin typeface="Helvetica Neue"/>
              </a:rPr>
              <a:t>ranging </a:t>
            </a:r>
            <a:r>
              <a:rPr lang="en-US" b="0" i="0" dirty="0">
                <a:solidFill>
                  <a:srgbClr val="000000"/>
                </a:solidFill>
                <a:effectLst/>
                <a:latin typeface="Helvetica Neue"/>
              </a:rPr>
              <a:t>in between </a:t>
            </a:r>
            <a:r>
              <a:rPr lang="en-US" b="0" i="0" dirty="0" smtClean="0">
                <a:solidFill>
                  <a:srgbClr val="000000"/>
                </a:solidFill>
                <a:effectLst/>
                <a:latin typeface="Helvetica Neue"/>
              </a:rPr>
              <a:t>600000to 135000.</a:t>
            </a:r>
            <a:endParaRPr lang="en-US" b="0" i="0" dirty="0">
              <a:solidFill>
                <a:srgbClr val="000000"/>
              </a:solidFill>
              <a:effectLst/>
              <a:latin typeface="Helvetica Neue"/>
            </a:endParaRPr>
          </a:p>
          <a:p>
            <a:endParaRPr lang="en-IN" dirty="0"/>
          </a:p>
        </p:txBody>
      </p:sp>
      <p:pic>
        <p:nvPicPr>
          <p:cNvPr id="7" name="Picture 6" descr="col.png"/>
          <p:cNvPicPr/>
          <p:nvPr/>
        </p:nvPicPr>
        <p:blipFill>
          <a:blip r:embed="rId2"/>
          <a:stretch>
            <a:fillRect/>
          </a:stretch>
        </p:blipFill>
        <p:spPr>
          <a:xfrm>
            <a:off x="725714" y="1248229"/>
            <a:ext cx="5283200" cy="5109028"/>
          </a:xfrm>
          <a:prstGeom prst="rect">
            <a:avLst/>
          </a:prstGeom>
        </p:spPr>
      </p:pic>
    </p:spTree>
    <p:extLst>
      <p:ext uri="{BB962C8B-B14F-4D97-AF65-F5344CB8AC3E}">
        <p14:creationId xmlns:p14="http://schemas.microsoft.com/office/powerpoint/2010/main" xmlns="" val="191062973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{B9BBB76F-BA45-4BE2-9D49-037EA8453321}tf11964407_win32</Template>
  <TotalTime>116</TotalTime>
  <Words>977</Words>
  <Application>Microsoft Office PowerPoint</Application>
  <PresentationFormat>Custom</PresentationFormat>
  <Paragraphs>83</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DividendVTI</vt:lpstr>
      <vt:lpstr>Car Price Prediction</vt:lpstr>
      <vt:lpstr>Abstract</vt:lpstr>
      <vt:lpstr>Problem statement </vt:lpstr>
      <vt:lpstr>Collecting the data</vt:lpstr>
      <vt:lpstr>Slide 5</vt:lpstr>
      <vt:lpstr>Reading the dataset </vt:lpstr>
      <vt:lpstr>Data Cleaning </vt:lpstr>
      <vt:lpstr>Exploratory data analysis</vt:lpstr>
      <vt:lpstr>Histogram  </vt:lpstr>
      <vt:lpstr>Bar graph  </vt:lpstr>
      <vt:lpstr>Scatter plot</vt:lpstr>
      <vt:lpstr>  Heatmap  </vt:lpstr>
      <vt:lpstr>Model building </vt:lpstr>
      <vt:lpstr>Slide 14</vt:lpstr>
      <vt:lpstr>Cross validation score </vt:lpstr>
      <vt:lpstr>Hyper parameter tuning </vt:lpstr>
      <vt:lpstr>Final model </vt:lpstr>
      <vt:lpstr>Conclusion </vt:lpstr>
      <vt:lpstr>Limitations of this work and Scope for Future Work </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Hinalseth@outlook.com</dc:creator>
  <cp:lastModifiedBy>Arpita</cp:lastModifiedBy>
  <cp:revision>8</cp:revision>
  <dcterms:created xsi:type="dcterms:W3CDTF">2022-01-28T22:36:28Z</dcterms:created>
  <dcterms:modified xsi:type="dcterms:W3CDTF">2023-02-09T19:12:25Z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